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6" r:id="rId3"/>
    <p:sldId id="257" r:id="rId4"/>
    <p:sldId id="258" r:id="rId5"/>
    <p:sldId id="262" r:id="rId6"/>
    <p:sldId id="259" r:id="rId7"/>
    <p:sldId id="260" r:id="rId8"/>
    <p:sldId id="256" r:id="rId9"/>
    <p:sldId id="264" r:id="rId10"/>
    <p:sldId id="261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67" autoAdjust="0"/>
    <p:restoredTop sz="87018" autoAdjust="0"/>
  </p:normalViewPr>
  <p:slideViewPr>
    <p:cSldViewPr>
      <p:cViewPr varScale="1">
        <p:scale>
          <a:sx n="65" d="100"/>
          <a:sy n="65" d="100"/>
        </p:scale>
        <p:origin x="-6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1FD1D-D3BB-44CA-87EF-58A65C521884}" type="datetimeFigureOut">
              <a:rPr lang="en-US" smtClean="0"/>
              <a:pPr/>
              <a:t>12/17/2012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705F3-196D-40FF-A5F9-6AFBB1E61C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1FD1D-D3BB-44CA-87EF-58A65C521884}" type="datetimeFigureOut">
              <a:rPr lang="en-US" smtClean="0"/>
              <a:pPr/>
              <a:t>12/17/2012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705F3-196D-40FF-A5F9-6AFBB1E61C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1FD1D-D3BB-44CA-87EF-58A65C521884}" type="datetimeFigureOut">
              <a:rPr lang="en-US" smtClean="0"/>
              <a:pPr/>
              <a:t>12/17/2012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705F3-196D-40FF-A5F9-6AFBB1E61C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1FD1D-D3BB-44CA-87EF-58A65C521884}" type="datetimeFigureOut">
              <a:rPr lang="en-US" smtClean="0"/>
              <a:pPr/>
              <a:t>12/17/2012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705F3-196D-40FF-A5F9-6AFBB1E61C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1FD1D-D3BB-44CA-87EF-58A65C521884}" type="datetimeFigureOut">
              <a:rPr lang="en-US" smtClean="0"/>
              <a:pPr/>
              <a:t>12/17/2012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705F3-196D-40FF-A5F9-6AFBB1E61C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1FD1D-D3BB-44CA-87EF-58A65C521884}" type="datetimeFigureOut">
              <a:rPr lang="en-US" smtClean="0"/>
              <a:pPr/>
              <a:t>12/17/2012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705F3-196D-40FF-A5F9-6AFBB1E61C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1FD1D-D3BB-44CA-87EF-58A65C521884}" type="datetimeFigureOut">
              <a:rPr lang="en-US" smtClean="0"/>
              <a:pPr/>
              <a:t>12/17/2012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705F3-196D-40FF-A5F9-6AFBB1E61C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1FD1D-D3BB-44CA-87EF-58A65C521884}" type="datetimeFigureOut">
              <a:rPr lang="en-US" smtClean="0"/>
              <a:pPr/>
              <a:t>12/17/2012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705F3-196D-40FF-A5F9-6AFBB1E61C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1FD1D-D3BB-44CA-87EF-58A65C521884}" type="datetimeFigureOut">
              <a:rPr lang="en-US" smtClean="0"/>
              <a:pPr/>
              <a:t>12/17/2012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705F3-196D-40FF-A5F9-6AFBB1E61C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1FD1D-D3BB-44CA-87EF-58A65C521884}" type="datetimeFigureOut">
              <a:rPr lang="en-US" smtClean="0"/>
              <a:pPr/>
              <a:t>12/17/2012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705F3-196D-40FF-A5F9-6AFBB1E61C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1FD1D-D3BB-44CA-87EF-58A65C521884}" type="datetimeFigureOut">
              <a:rPr lang="en-US" smtClean="0"/>
              <a:pPr/>
              <a:t>12/17/2012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705F3-196D-40FF-A5F9-6AFBB1E61C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B1FD1D-D3BB-44CA-87EF-58A65C521884}" type="datetimeFigureOut">
              <a:rPr lang="en-US" smtClean="0"/>
              <a:pPr/>
              <a:t>12/17/2012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5705F3-196D-40FF-A5F9-6AFBB1E61C0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gif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5" Type="http://schemas.openxmlformats.org/officeDocument/2006/relationships/image" Target="../media/image14.pn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hyperlink" Target="http://www.biography.com/people/elizabeth-cady-stanton-9492182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14" name="Picture 26" descr="http://www.mltcreative.com/Portals/55581/images/Benjamin%20Franklin,the%20communicator%20and%20the%20first%20blogg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0"/>
            <a:ext cx="1899510" cy="1905000"/>
          </a:xfrm>
          <a:prstGeom prst="rect">
            <a:avLst/>
          </a:prstGeom>
          <a:noFill/>
        </p:spPr>
      </p:pic>
      <p:pic>
        <p:nvPicPr>
          <p:cNvPr id="12312" name="Picture 24" descr="http://t0.gstatic.com/images?q=tbn:ANd9GcQwh0A0jWpRy0ern8fR7_Q5nIywW0nlSi9xHQWKnnxt1ejJteDAaxY7yN6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1"/>
            <a:ext cx="1234905" cy="1676400"/>
          </a:xfrm>
          <a:prstGeom prst="rect">
            <a:avLst/>
          </a:prstGeom>
          <a:noFill/>
        </p:spPr>
      </p:pic>
      <p:pic>
        <p:nvPicPr>
          <p:cNvPr id="12310" name="Picture 22" descr="http://www.telegraph-history.org/samuel-morse/main5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" y="5105400"/>
            <a:ext cx="3352800" cy="2297686"/>
          </a:xfrm>
          <a:prstGeom prst="rect">
            <a:avLst/>
          </a:prstGeom>
          <a:noFill/>
        </p:spPr>
      </p:pic>
      <p:pic>
        <p:nvPicPr>
          <p:cNvPr id="12308" name="Picture 20" descr="http://www.lib.unc.edu/spotlight/images/raleighportrai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7400" y="0"/>
            <a:ext cx="1464866" cy="1786009"/>
          </a:xfrm>
          <a:prstGeom prst="rect">
            <a:avLst/>
          </a:prstGeom>
          <a:noFill/>
        </p:spPr>
      </p:pic>
      <p:pic>
        <p:nvPicPr>
          <p:cNvPr id="12306" name="Picture 18" descr="http://gmierka.tripod.com/natgreene12b.jpg"/>
          <p:cNvPicPr>
            <a:picLocks noChangeAspect="1" noChangeArrowheads="1"/>
          </p:cNvPicPr>
          <p:nvPr/>
        </p:nvPicPr>
        <p:blipFill>
          <a:blip r:embed="rId6" cstate="print"/>
          <a:srcRect l="18496" t="12821" r="22933"/>
          <a:stretch>
            <a:fillRect/>
          </a:stretch>
        </p:blipFill>
        <p:spPr bwMode="auto">
          <a:xfrm>
            <a:off x="2057400" y="0"/>
            <a:ext cx="1371600" cy="2454442"/>
          </a:xfrm>
          <a:prstGeom prst="rect">
            <a:avLst/>
          </a:prstGeom>
          <a:noFill/>
        </p:spPr>
      </p:pic>
      <p:pic>
        <p:nvPicPr>
          <p:cNvPr id="12304" name="Picture 16" descr="http://inspirationboost.com/wp-content/uploads/2012/11/Thomas-Edison-Quotes.jpg"/>
          <p:cNvPicPr>
            <a:picLocks noChangeAspect="1" noChangeArrowheads="1"/>
          </p:cNvPicPr>
          <p:nvPr/>
        </p:nvPicPr>
        <p:blipFill>
          <a:blip r:embed="rId7" cstate="print"/>
          <a:srcRect r="61302" b="2014"/>
          <a:stretch>
            <a:fillRect/>
          </a:stretch>
        </p:blipFill>
        <p:spPr bwMode="auto">
          <a:xfrm>
            <a:off x="7298243" y="2438400"/>
            <a:ext cx="1845757" cy="3505200"/>
          </a:xfrm>
          <a:prstGeom prst="rect">
            <a:avLst/>
          </a:prstGeom>
          <a:noFill/>
        </p:spPr>
      </p:pic>
      <p:pic>
        <p:nvPicPr>
          <p:cNvPr id="12302" name="Picture 14" descr="http://www.parstimes.com/spaceimages/man_on_moon.jpg"/>
          <p:cNvPicPr>
            <a:picLocks noChangeAspect="1" noChangeArrowheads="1"/>
          </p:cNvPicPr>
          <p:nvPr/>
        </p:nvPicPr>
        <p:blipFill>
          <a:blip r:embed="rId8" cstate="print"/>
          <a:srcRect l="35659"/>
          <a:stretch>
            <a:fillRect/>
          </a:stretch>
        </p:blipFill>
        <p:spPr bwMode="auto">
          <a:xfrm>
            <a:off x="0" y="1676400"/>
            <a:ext cx="3162300" cy="3686176"/>
          </a:xfrm>
          <a:prstGeom prst="rect">
            <a:avLst/>
          </a:prstGeom>
          <a:noFill/>
        </p:spPr>
      </p:pic>
      <p:pic>
        <p:nvPicPr>
          <p:cNvPr id="12300" name="Picture 12" descr="http://www.wright-brothers.org/Information_Desk/Help_with_Homework/Wright_Timeline/Wright_Timeline_images/1869_Womens_Suffrage_160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620000" y="4943475"/>
            <a:ext cx="1524000" cy="1914525"/>
          </a:xfrm>
          <a:prstGeom prst="rect">
            <a:avLst/>
          </a:prstGeom>
          <a:noFill/>
        </p:spPr>
      </p:pic>
      <p:pic>
        <p:nvPicPr>
          <p:cNvPr id="12298" name="Picture 10" descr="http://3.bp.blogspot.com/_kvMusHIGFII/TO9IaPhGZqI/AAAAAAAAAIc/irHo0PAZTHE/s1600/sit-in%255B1%255D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0"/>
            <a:ext cx="2156012" cy="1676400"/>
          </a:xfrm>
          <a:prstGeom prst="rect">
            <a:avLst/>
          </a:prstGeom>
          <a:noFill/>
        </p:spPr>
      </p:pic>
      <p:pic>
        <p:nvPicPr>
          <p:cNvPr id="12296" name="Picture 8" descr="http://www.nasa.gov/images/content/206308main_image_976_946-710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185410" y="5334000"/>
            <a:ext cx="2434590" cy="1828800"/>
          </a:xfrm>
          <a:prstGeom prst="rect">
            <a:avLst/>
          </a:prstGeom>
          <a:noFill/>
        </p:spPr>
      </p:pic>
      <p:pic>
        <p:nvPicPr>
          <p:cNvPr id="12294" name="Picture 6" descr="http://upload.wikimedia.org/wikipedia/commons/thumb/8/8b/Dolley_Madison.jpg/220px-Dolley_Madison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-304800" y="4295774"/>
            <a:ext cx="2095500" cy="2562226"/>
          </a:xfrm>
          <a:prstGeom prst="rect">
            <a:avLst/>
          </a:prstGeom>
          <a:noFill/>
        </p:spPr>
      </p:pic>
      <p:pic>
        <p:nvPicPr>
          <p:cNvPr id="12292" name="Picture 4" descr="http://www.schenectady.k12.ny.us/users/title3/future%20grant%20projects/Projects/wel-american%20rev/g.%20washington.gif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10425" y="-228599"/>
            <a:ext cx="2085975" cy="2743200"/>
          </a:xfrm>
          <a:prstGeom prst="rect">
            <a:avLst/>
          </a:prstGeom>
          <a:noFill/>
        </p:spPr>
      </p:pic>
      <p:pic>
        <p:nvPicPr>
          <p:cNvPr id="12316" name="Picture 28" descr="http://cultofmac.cultofmaccom.netdna-cdn.com/wp-content/uploads/2011/03/steve-jobs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017934" y="5562600"/>
            <a:ext cx="2239866" cy="16764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3012990" y="1226403"/>
            <a:ext cx="338781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i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NC Unit 3</a:t>
            </a:r>
            <a:endParaRPr lang="en-US" sz="4800" b="1" i="1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pic>
        <p:nvPicPr>
          <p:cNvPr id="12290" name="Picture 2" descr="http://daveferguson.typepad.com/photos/uncategorized/2008/01/05/revolutionaries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524000" y="1277112"/>
            <a:ext cx="5867400" cy="4412288"/>
          </a:xfrm>
          <a:prstGeom prst="rect">
            <a:avLst/>
          </a:prstGeom>
          <a:noFill/>
        </p:spPr>
      </p:pic>
      <p:sp>
        <p:nvSpPr>
          <p:cNvPr id="19" name="Rectangle 18"/>
          <p:cNvSpPr/>
          <p:nvPr/>
        </p:nvSpPr>
        <p:spPr>
          <a:xfrm>
            <a:off x="2204589" y="2967335"/>
            <a:ext cx="47348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4</a:t>
            </a:r>
            <a:r>
              <a:rPr lang="en-US" sz="5400" b="1" baseline="300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</a:t>
            </a:r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Grade Unit 3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http://memory.loc.gov/service/mss/mnwp/159/159004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533400"/>
            <a:ext cx="3962400" cy="5715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648200" y="1295400"/>
            <a:ext cx="38862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entury Gothic" pitchFamily="34" charset="0"/>
              </a:rPr>
              <a:t>This primary source can show you that some women did NOT want the right to vote.  </a:t>
            </a:r>
          </a:p>
          <a:p>
            <a:endParaRPr lang="en-US" sz="2800" dirty="0">
              <a:latin typeface="Century Gothic" pitchFamily="34" charset="0"/>
            </a:endParaRPr>
          </a:p>
          <a:p>
            <a:r>
              <a:rPr lang="en-US" sz="2800" dirty="0" smtClean="0">
                <a:latin typeface="Century Gothic" pitchFamily="34" charset="0"/>
              </a:rPr>
              <a:t>Primary sources can show us that there were differing points of view in history.</a:t>
            </a:r>
            <a:endParaRPr lang="en-US" sz="2800" dirty="0"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0"/>
            <a:ext cx="8686800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Century Gothic" pitchFamily="34" charset="0"/>
              </a:rPr>
              <a:t>Click picture to learn more about Susan B. Anthony and Elizabeth Stanton.  </a:t>
            </a:r>
          </a:p>
          <a:p>
            <a:endParaRPr lang="en-US" sz="2800" dirty="0" smtClean="0">
              <a:solidFill>
                <a:schemeClr val="bg1"/>
              </a:solidFill>
              <a:latin typeface="Century Gothic" pitchFamily="34" charset="0"/>
            </a:endParaRPr>
          </a:p>
          <a:p>
            <a:r>
              <a:rPr lang="en-US" sz="2800" dirty="0" smtClean="0">
                <a:solidFill>
                  <a:schemeClr val="bg1"/>
                </a:solidFill>
                <a:latin typeface="Century Gothic" pitchFamily="34" charset="0"/>
              </a:rPr>
              <a:t>The video is an example of a </a:t>
            </a: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secondary source</a:t>
            </a:r>
            <a:r>
              <a:rPr lang="en-US" sz="2800" dirty="0" smtClean="0">
                <a:solidFill>
                  <a:schemeClr val="bg1"/>
                </a:solidFill>
                <a:latin typeface="Century Gothic" pitchFamily="34" charset="0"/>
              </a:rPr>
              <a:t>.</a:t>
            </a:r>
          </a:p>
          <a:p>
            <a:endParaRPr lang="en-US" sz="1600" dirty="0" smtClean="0">
              <a:solidFill>
                <a:schemeClr val="bg1"/>
              </a:solidFill>
              <a:latin typeface="Century Gothic" pitchFamily="34" charset="0"/>
            </a:endParaRPr>
          </a:p>
          <a:p>
            <a:r>
              <a:rPr lang="en-US" sz="1600" dirty="0" smtClean="0">
                <a:solidFill>
                  <a:schemeClr val="bg1"/>
                </a:solidFill>
                <a:latin typeface="Century Gothic" pitchFamily="34" charset="0"/>
              </a:rPr>
              <a:t>Secondary sources are </a:t>
            </a:r>
          </a:p>
          <a:p>
            <a:r>
              <a:rPr lang="en-US" sz="1600" dirty="0" smtClean="0">
                <a:solidFill>
                  <a:schemeClr val="bg1"/>
                </a:solidFill>
                <a:latin typeface="Century Gothic" pitchFamily="34" charset="0"/>
              </a:rPr>
              <a:t>documents written after </a:t>
            </a:r>
          </a:p>
          <a:p>
            <a:r>
              <a:rPr lang="en-US" sz="1600" dirty="0" smtClean="0">
                <a:solidFill>
                  <a:schemeClr val="bg1"/>
                </a:solidFill>
                <a:latin typeface="Century Gothic" pitchFamily="34" charset="0"/>
              </a:rPr>
              <a:t>an event has occurred, </a:t>
            </a:r>
          </a:p>
          <a:p>
            <a:r>
              <a:rPr lang="en-US" sz="1600" dirty="0" smtClean="0">
                <a:solidFill>
                  <a:schemeClr val="bg1"/>
                </a:solidFill>
                <a:latin typeface="Century Gothic" pitchFamily="34" charset="0"/>
              </a:rPr>
              <a:t>providing secondhand accounts </a:t>
            </a:r>
          </a:p>
          <a:p>
            <a:r>
              <a:rPr lang="en-US" sz="1600" dirty="0" smtClean="0">
                <a:solidFill>
                  <a:schemeClr val="bg1"/>
                </a:solidFill>
                <a:latin typeface="Century Gothic" pitchFamily="34" charset="0"/>
              </a:rPr>
              <a:t>of that event, person, or topic.</a:t>
            </a:r>
          </a:p>
          <a:p>
            <a:r>
              <a:rPr lang="en-US" sz="1600" dirty="0" smtClean="0">
                <a:solidFill>
                  <a:schemeClr val="bg1"/>
                </a:solidFill>
                <a:latin typeface="Century Gothic" pitchFamily="34" charset="0"/>
              </a:rPr>
              <a:t> Unlike primary sources, which </a:t>
            </a:r>
          </a:p>
          <a:p>
            <a:r>
              <a:rPr lang="en-US" sz="1600" dirty="0" smtClean="0">
                <a:solidFill>
                  <a:schemeClr val="bg1"/>
                </a:solidFill>
                <a:latin typeface="Century Gothic" pitchFamily="34" charset="0"/>
              </a:rPr>
              <a:t>provide first-hand accounts, </a:t>
            </a:r>
          </a:p>
          <a:p>
            <a:r>
              <a:rPr lang="en-US" sz="1600" dirty="0" smtClean="0">
                <a:solidFill>
                  <a:schemeClr val="bg1"/>
                </a:solidFill>
                <a:latin typeface="Century Gothic" pitchFamily="34" charset="0"/>
              </a:rPr>
              <a:t>secondary sources offer different </a:t>
            </a:r>
          </a:p>
          <a:p>
            <a:r>
              <a:rPr lang="en-US" sz="1600" dirty="0">
                <a:solidFill>
                  <a:schemeClr val="bg1"/>
                </a:solidFill>
                <a:latin typeface="Century Gothic" pitchFamily="34" charset="0"/>
              </a:rPr>
              <a:t>p</a:t>
            </a:r>
            <a:r>
              <a:rPr lang="en-US" sz="1600" dirty="0" smtClean="0">
                <a:solidFill>
                  <a:schemeClr val="bg1"/>
                </a:solidFill>
                <a:latin typeface="Century Gothic" pitchFamily="34" charset="0"/>
              </a:rPr>
              <a:t>erspectives of those accounts.</a:t>
            </a:r>
          </a:p>
          <a:p>
            <a:endParaRPr lang="en-US" sz="1600" b="1" dirty="0" smtClean="0">
              <a:solidFill>
                <a:schemeClr val="bg1"/>
              </a:solidFill>
              <a:latin typeface="Century Gothic" pitchFamily="34" charset="0"/>
            </a:endParaRPr>
          </a:p>
          <a:p>
            <a:r>
              <a:rPr lang="en-US" sz="1600" b="1" dirty="0" smtClean="0">
                <a:solidFill>
                  <a:schemeClr val="bg1"/>
                </a:solidFill>
                <a:latin typeface="Century Gothic" pitchFamily="34" charset="0"/>
              </a:rPr>
              <a:t>Examples include:</a:t>
            </a:r>
            <a:r>
              <a:rPr lang="en-US" sz="1600" dirty="0" smtClean="0">
                <a:solidFill>
                  <a:schemeClr val="bg1"/>
                </a:solidFill>
                <a:latin typeface="Century Gothic" pitchFamily="34" charset="0"/>
              </a:rPr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bg1"/>
                </a:solidFill>
                <a:latin typeface="Century Gothic" pitchFamily="34" charset="0"/>
              </a:rPr>
              <a:t>Journal and magazine articles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bg1"/>
                </a:solidFill>
                <a:latin typeface="Century Gothic" pitchFamily="34" charset="0"/>
              </a:rPr>
              <a:t>News reports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bg1"/>
                </a:solidFill>
                <a:latin typeface="Century Gothic" pitchFamily="34" charset="0"/>
              </a:rPr>
              <a:t>Encyclopedias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bg1"/>
                </a:solidFill>
                <a:latin typeface="Century Gothic" pitchFamily="34" charset="0"/>
              </a:rPr>
              <a:t>Textbooks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bg1"/>
                </a:solidFill>
                <a:latin typeface="Century Gothic" pitchFamily="34" charset="0"/>
              </a:rPr>
              <a:t>Books</a:t>
            </a:r>
          </a:p>
          <a:p>
            <a:endParaRPr lang="en-US" dirty="0">
              <a:solidFill>
                <a:schemeClr val="bg1"/>
              </a:solidFill>
              <a:latin typeface="Century Gothic" pitchFamily="34" charset="0"/>
            </a:endParaRPr>
          </a:p>
        </p:txBody>
      </p:sp>
      <p:pic>
        <p:nvPicPr>
          <p:cNvPr id="22532" name="Picture 4" descr="http://ecssba.rutgers.edu/images/ecssba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2362200"/>
            <a:ext cx="5110974" cy="4191000"/>
          </a:xfrm>
          <a:prstGeom prst="rect">
            <a:avLst/>
          </a:prstGeom>
          <a:noFill/>
          <a:ln w="60325" cap="sq" cmpd="sng">
            <a:solidFill>
              <a:schemeClr val="bg1"/>
            </a:solidFill>
            <a:beve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228600"/>
            <a:ext cx="8686800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entury Gothic" pitchFamily="34" charset="0"/>
              </a:rPr>
              <a:t>Fourth Grade</a:t>
            </a:r>
          </a:p>
          <a:p>
            <a:r>
              <a:rPr lang="en-US" sz="3200" dirty="0" smtClean="0">
                <a:latin typeface="Century Gothic" pitchFamily="34" charset="0"/>
              </a:rPr>
              <a:t>Unit 4</a:t>
            </a:r>
          </a:p>
          <a:p>
            <a:r>
              <a:rPr lang="en-US" sz="3200" dirty="0" smtClean="0">
                <a:latin typeface="Century Gothic" pitchFamily="34" charset="0"/>
              </a:rPr>
              <a:t>Revolutionaries</a:t>
            </a:r>
            <a:endParaRPr lang="en-US" sz="3200" dirty="0" smtClean="0">
              <a:latin typeface="Century Gothic" pitchFamily="34" charset="0"/>
            </a:endParaRPr>
          </a:p>
          <a:p>
            <a:endParaRPr lang="en-US" sz="2400" dirty="0" smtClean="0">
              <a:latin typeface="Century Gothic" pitchFamily="34" charset="0"/>
            </a:endParaRPr>
          </a:p>
          <a:p>
            <a:endParaRPr lang="en-US" sz="2400" dirty="0" smtClean="0">
              <a:latin typeface="Century Gothic" pitchFamily="34" charset="0"/>
            </a:endParaRPr>
          </a:p>
          <a:p>
            <a:endParaRPr lang="en-US" sz="2400" dirty="0">
              <a:latin typeface="Century Gothic" pitchFamily="34" charset="0"/>
            </a:endParaRPr>
          </a:p>
          <a:p>
            <a:endParaRPr lang="en-US" sz="2400" dirty="0">
              <a:latin typeface="Century Gothic" pitchFamily="34" charset="0"/>
            </a:endParaRPr>
          </a:p>
          <a:p>
            <a:endParaRPr lang="en-US" sz="2400" dirty="0">
              <a:latin typeface="Century Gothic" pitchFamily="34" charset="0"/>
            </a:endParaRPr>
          </a:p>
          <a:p>
            <a:r>
              <a:rPr lang="en-US" sz="2400" dirty="0" smtClean="0">
                <a:latin typeface="Century Gothic" pitchFamily="34" charset="0"/>
              </a:rPr>
              <a:t>Topic:</a:t>
            </a:r>
          </a:p>
          <a:p>
            <a:r>
              <a:rPr lang="en-US" sz="2400" dirty="0" smtClean="0">
                <a:latin typeface="Century Gothic" pitchFamily="34" charset="0"/>
              </a:rPr>
              <a:t>Revolutionaries involved in obtaining the right to vote for women.</a:t>
            </a:r>
          </a:p>
          <a:p>
            <a:endParaRPr lang="en-US" sz="2400" dirty="0">
              <a:latin typeface="Century Gothic" pitchFamily="34" charset="0"/>
            </a:endParaRPr>
          </a:p>
          <a:p>
            <a:r>
              <a:rPr lang="en-US" sz="2400" dirty="0" smtClean="0">
                <a:latin typeface="Century Gothic" pitchFamily="34" charset="0"/>
              </a:rPr>
              <a:t>Featuring:</a:t>
            </a:r>
          </a:p>
          <a:p>
            <a:r>
              <a:rPr lang="en-US" sz="2400" dirty="0" smtClean="0">
                <a:latin typeface="Century Gothic" pitchFamily="34" charset="0"/>
              </a:rPr>
              <a:t>Historical Fiction</a:t>
            </a:r>
          </a:p>
          <a:p>
            <a:r>
              <a:rPr lang="en-US" sz="2400" dirty="0" smtClean="0">
                <a:latin typeface="Century Gothic" pitchFamily="34" charset="0"/>
              </a:rPr>
              <a:t>Primary Sources</a:t>
            </a:r>
          </a:p>
          <a:p>
            <a:r>
              <a:rPr lang="en-US" sz="2400" dirty="0" smtClean="0">
                <a:latin typeface="Century Gothic" pitchFamily="34" charset="0"/>
              </a:rPr>
              <a:t>Secondary Sources</a:t>
            </a:r>
          </a:p>
        </p:txBody>
      </p:sp>
      <p:pic>
        <p:nvPicPr>
          <p:cNvPr id="23554" name="Picture 2" descr="http://4.bp.blogspot.com/-sXjSH3vrNJQ/T62FMamQ0TI/AAAAAAAAAFA/TOg0oh_lb8Y/s1600/commoncore_worl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228600"/>
            <a:ext cx="4677833" cy="3508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33600" y="0"/>
            <a:ext cx="49687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Historical Fiction</a:t>
            </a:r>
            <a:endParaRPr lang="en-US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33400" y="1507153"/>
            <a:ext cx="80010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  <a:latin typeface="Century Gothic" pitchFamily="34" charset="0"/>
              </a:rPr>
              <a:t>A fictional story with real and imaginary characters that takes place during a time in History.</a:t>
            </a:r>
          </a:p>
          <a:p>
            <a:pPr algn="ctr"/>
            <a:endParaRPr lang="en-US" sz="2400" b="1" dirty="0" smtClean="0">
              <a:solidFill>
                <a:schemeClr val="accent4">
                  <a:lumMod val="50000"/>
                </a:schemeClr>
              </a:solidFill>
              <a:latin typeface="Century Gothic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accent4">
                    <a:lumMod val="50000"/>
                  </a:schemeClr>
                </a:solidFill>
                <a:latin typeface="Century Gothic" pitchFamily="34" charset="0"/>
              </a:rPr>
              <a:t>based on historical events</a:t>
            </a:r>
          </a:p>
          <a:p>
            <a:endParaRPr lang="en-US" sz="2400" b="1" dirty="0" smtClean="0">
              <a:solidFill>
                <a:schemeClr val="accent4">
                  <a:lumMod val="50000"/>
                </a:schemeClr>
              </a:solidFill>
              <a:latin typeface="Century Gothic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accent4">
                    <a:lumMod val="50000"/>
                  </a:schemeClr>
                </a:solidFill>
                <a:latin typeface="Century Gothic" pitchFamily="34" charset="0"/>
              </a:rPr>
              <a:t>authentic settings</a:t>
            </a:r>
          </a:p>
          <a:p>
            <a:endParaRPr lang="en-US" sz="2400" b="1" dirty="0" smtClean="0">
              <a:solidFill>
                <a:schemeClr val="accent4">
                  <a:lumMod val="50000"/>
                </a:schemeClr>
              </a:solidFill>
              <a:latin typeface="Century Gothic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accent4">
                    <a:lumMod val="50000"/>
                  </a:schemeClr>
                </a:solidFill>
                <a:latin typeface="Century Gothic" pitchFamily="34" charset="0"/>
              </a:rPr>
              <a:t>characters portrayed in realistic manner</a:t>
            </a:r>
          </a:p>
          <a:p>
            <a:endParaRPr lang="en-US" sz="2400" b="1" dirty="0" smtClean="0">
              <a:solidFill>
                <a:schemeClr val="accent4">
                  <a:lumMod val="50000"/>
                </a:schemeClr>
              </a:solidFill>
              <a:latin typeface="Century Gothic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accent4">
                    <a:lumMod val="50000"/>
                  </a:schemeClr>
                </a:solidFill>
                <a:latin typeface="Century Gothic" pitchFamily="34" charset="0"/>
              </a:rPr>
              <a:t>some characters may be actual people from history, but the story is fictional</a:t>
            </a:r>
          </a:p>
          <a:p>
            <a:endParaRPr lang="en-US" sz="2400" b="1" dirty="0" smtClean="0">
              <a:solidFill>
                <a:schemeClr val="accent4">
                  <a:lumMod val="50000"/>
                </a:schemeClr>
              </a:solidFill>
              <a:latin typeface="Century Gothic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accent4">
                    <a:lumMod val="50000"/>
                  </a:schemeClr>
                </a:solidFill>
                <a:latin typeface="Century Gothic" pitchFamily="34" charset="0"/>
              </a:rPr>
              <a:t>artistic mix of fiction and historical fact</a:t>
            </a:r>
            <a:endParaRPr lang="en-US" sz="2400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15362" name="Picture 2" descr="http://images.fanpop.com/images/image_uploads/Spot-Icon-historical-fiction-597060_200_20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4953000"/>
            <a:ext cx="1447800" cy="1447800"/>
          </a:xfrm>
          <a:prstGeom prst="rect">
            <a:avLst/>
          </a:prstGeom>
          <a:noFill/>
        </p:spPr>
      </p:pic>
      <p:pic>
        <p:nvPicPr>
          <p:cNvPr id="15364" name="Picture 4" descr="https://encrypted-tbn2.gstatic.com/images?q=tbn:ANd9GcR6HZKDg6CHkudCkjQ0GqnBujes9MRYn4MI6PJfJgfuATEiA3W_A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0"/>
            <a:ext cx="1055949" cy="13668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emilyarnoldmccully.com/img/books/ballot-box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609600"/>
            <a:ext cx="4267200" cy="5419345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228600" y="304800"/>
            <a:ext cx="3730830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Historical </a:t>
            </a:r>
          </a:p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Fiction</a:t>
            </a:r>
          </a:p>
          <a:p>
            <a:pPr algn="ctr"/>
            <a:endParaRPr lang="en-US" sz="54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1000" y="2667000"/>
            <a:ext cx="34290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entury Gothic" pitchFamily="34" charset="0"/>
              </a:rPr>
              <a:t>Did you know that women haven’t always had the right to vote?</a:t>
            </a:r>
          </a:p>
          <a:p>
            <a:endParaRPr lang="en-US" sz="2400" dirty="0">
              <a:latin typeface="Century Gothic" pitchFamily="34" charset="0"/>
            </a:endParaRPr>
          </a:p>
          <a:p>
            <a:r>
              <a:rPr lang="en-US" sz="2400" dirty="0" smtClean="0">
                <a:latin typeface="Century Gothic" pitchFamily="34" charset="0"/>
              </a:rPr>
              <a:t>Read </a:t>
            </a:r>
            <a:r>
              <a:rPr lang="en-US" sz="2400" u="sng" dirty="0" smtClean="0">
                <a:latin typeface="Century Gothic" pitchFamily="34" charset="0"/>
              </a:rPr>
              <a:t>The Ballot Box Battle</a:t>
            </a:r>
            <a:r>
              <a:rPr lang="en-US" sz="2400" dirty="0" smtClean="0">
                <a:latin typeface="Century Gothic" pitchFamily="34" charset="0"/>
              </a:rPr>
              <a:t> to learn more!</a:t>
            </a:r>
            <a:endParaRPr lang="en-US" sz="2400" dirty="0"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0" y="3302913"/>
            <a:ext cx="91440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Times New Roman" pitchFamily="18" charset="0"/>
              </a:rPr>
              <a:t>Compare and contrast the characters of Elizabeth Cady Stanton and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Times New Roman" pitchFamily="18" charset="0"/>
              </a:rPr>
              <a:t>Cordelia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Times New Roman" pitchFamily="18" charset="0"/>
              </a:rPr>
              <a:t>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Times New Roman" pitchFamily="18" charset="0"/>
              </a:rPr>
              <a:t>What events in Stanton’s early life might explain her determination to show the world that women are equal to men?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Times New Roman" pitchFamily="18" charset="0"/>
              </a:rPr>
              <a:t>What arguments does Stanton give to show she has just as much right to vote as any man?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pic>
        <p:nvPicPr>
          <p:cNvPr id="19459" name="Picture 3" descr="http://www.randomhouse.com/kids/interiors/images/0-679-89312-1.jpg"/>
          <p:cNvPicPr>
            <a:picLocks noChangeAspect="1" noChangeArrowheads="1"/>
          </p:cNvPicPr>
          <p:nvPr/>
        </p:nvPicPr>
        <p:blipFill>
          <a:blip r:embed="rId2" cstate="print"/>
          <a:srcRect l="2428" t="15094" r="2883" b="5660"/>
          <a:stretch>
            <a:fillRect/>
          </a:stretch>
        </p:blipFill>
        <p:spPr bwMode="auto">
          <a:xfrm>
            <a:off x="1447800" y="76200"/>
            <a:ext cx="5943600" cy="32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Portrait of Elizabeth Cady Stant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609600"/>
            <a:ext cx="3886200" cy="5382548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914400" y="1143000"/>
            <a:ext cx="304602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Primary </a:t>
            </a:r>
          </a:p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Sources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6388" name="Picture 4" descr="http://www.wshs.org/images/wshm/bellinghamsuffragists.jpg?w=300&amp;h=3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425494"/>
            <a:ext cx="3962400" cy="28563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 t="57292" r="67188" b="6250"/>
          <a:stretch>
            <a:fillRect/>
          </a:stretch>
        </p:blipFill>
        <p:spPr bwMode="auto">
          <a:xfrm>
            <a:off x="1371600" y="1905000"/>
            <a:ext cx="59436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3" cstate="print"/>
          <a:srcRect t="16667" r="67188" b="64583"/>
          <a:stretch>
            <a:fillRect/>
          </a:stretch>
        </p:blipFill>
        <p:spPr bwMode="auto">
          <a:xfrm>
            <a:off x="4648200" y="304800"/>
            <a:ext cx="32004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04800" y="304800"/>
            <a:ext cx="4495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entury Gothic" pitchFamily="34" charset="0"/>
              </a:rPr>
              <a:t>Here is an excerpt from the article:</a:t>
            </a:r>
            <a:endParaRPr lang="en-US" sz="24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467600" y="2590800"/>
            <a:ext cx="16764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entury Gothic" pitchFamily="34" charset="0"/>
              </a:rPr>
              <a:t>What can you learn about Stanton by reading this article?</a:t>
            </a:r>
            <a:endParaRPr lang="en-US" sz="2400" dirty="0">
              <a:solidFill>
                <a:schemeClr val="bg1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Image 1 of 2, Votes for Women Broadside. Women's Political Un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4182486" cy="623887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724400" y="533400"/>
            <a:ext cx="39624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Look at this newspaper article.</a:t>
            </a:r>
          </a:p>
          <a:p>
            <a:endParaRPr lang="en-US" dirty="0"/>
          </a:p>
          <a:p>
            <a:r>
              <a:rPr lang="en-US" dirty="0" smtClean="0"/>
              <a:t>What is your reaction?</a:t>
            </a:r>
          </a:p>
          <a:p>
            <a:endParaRPr lang="en-US" dirty="0"/>
          </a:p>
          <a:p>
            <a:r>
              <a:rPr lang="en-US" dirty="0" smtClean="0"/>
              <a:t>What questions do you have?</a:t>
            </a:r>
          </a:p>
          <a:p>
            <a:endParaRPr lang="en-US" dirty="0" smtClean="0"/>
          </a:p>
          <a:p>
            <a:r>
              <a:rPr lang="en-US" dirty="0" smtClean="0"/>
              <a:t>What is the author’s opinion?</a:t>
            </a:r>
          </a:p>
          <a:p>
            <a:endParaRPr lang="en-US" dirty="0"/>
          </a:p>
          <a:p>
            <a:r>
              <a:rPr lang="en-US" dirty="0" smtClean="0"/>
              <a:t>What message do you think the author is trying to teach us?</a:t>
            </a:r>
          </a:p>
          <a:p>
            <a:endParaRPr lang="en-US" dirty="0"/>
          </a:p>
          <a:p>
            <a:r>
              <a:rPr lang="en-US" dirty="0" smtClean="0"/>
              <a:t>This is considered to be a primary source.  It is an article that was written during a period in history when women were trying to get the right to vote.  </a:t>
            </a:r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6" name="Picture 6" descr="Image, Source: b&amp;w film copy neg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1219200"/>
            <a:ext cx="6096000" cy="492442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04800" y="609600"/>
            <a:ext cx="1752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What does this picture say to you?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361</Words>
  <Application>Microsoft Office PowerPoint</Application>
  <PresentationFormat>On-screen Show (4:3)</PresentationFormat>
  <Paragraphs>78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Company>Randolph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lgarrison</dc:creator>
  <cp:lastModifiedBy>lgarrison</cp:lastModifiedBy>
  <cp:revision>11</cp:revision>
  <dcterms:created xsi:type="dcterms:W3CDTF">2012-12-17T03:09:50Z</dcterms:created>
  <dcterms:modified xsi:type="dcterms:W3CDTF">2012-12-17T14:38:39Z</dcterms:modified>
</cp:coreProperties>
</file>